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03980752405933E-2"/>
          <c:y val="2.0079088703050554E-2"/>
          <c:w val="0.90309601924759464"/>
          <c:h val="0.8570843479090057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cat>
            <c:numRef>
              <c:f>'Unadjusted % BP Not at Goal'!$A$2:$A$36</c:f>
              <c:numCache>
                <c:formatCode>General</c:formatCode>
                <c:ptCount val="35"/>
                <c:pt idx="0">
                  <c:v>1</c:v>
                </c:pt>
                <c:pt idx="1">
                  <c:v>33</c:v>
                </c:pt>
                <c:pt idx="2">
                  <c:v>18</c:v>
                </c:pt>
                <c:pt idx="3">
                  <c:v>6</c:v>
                </c:pt>
                <c:pt idx="4">
                  <c:v>23</c:v>
                </c:pt>
                <c:pt idx="5">
                  <c:v>12</c:v>
                </c:pt>
                <c:pt idx="6">
                  <c:v>15</c:v>
                </c:pt>
                <c:pt idx="7">
                  <c:v>7</c:v>
                </c:pt>
                <c:pt idx="8">
                  <c:v>25</c:v>
                </c:pt>
                <c:pt idx="9">
                  <c:v>3</c:v>
                </c:pt>
                <c:pt idx="10">
                  <c:v>31</c:v>
                </c:pt>
                <c:pt idx="11">
                  <c:v>29</c:v>
                </c:pt>
                <c:pt idx="12">
                  <c:v>28</c:v>
                </c:pt>
                <c:pt idx="13">
                  <c:v>27</c:v>
                </c:pt>
                <c:pt idx="14">
                  <c:v>22</c:v>
                </c:pt>
                <c:pt idx="15">
                  <c:v>9</c:v>
                </c:pt>
                <c:pt idx="16">
                  <c:v>13</c:v>
                </c:pt>
                <c:pt idx="17">
                  <c:v>34</c:v>
                </c:pt>
                <c:pt idx="18">
                  <c:v>11</c:v>
                </c:pt>
                <c:pt idx="19">
                  <c:v>8</c:v>
                </c:pt>
                <c:pt idx="20">
                  <c:v>16</c:v>
                </c:pt>
                <c:pt idx="21">
                  <c:v>17</c:v>
                </c:pt>
                <c:pt idx="22">
                  <c:v>32</c:v>
                </c:pt>
                <c:pt idx="23">
                  <c:v>36</c:v>
                </c:pt>
                <c:pt idx="24">
                  <c:v>35</c:v>
                </c:pt>
                <c:pt idx="25">
                  <c:v>21</c:v>
                </c:pt>
                <c:pt idx="26">
                  <c:v>24</c:v>
                </c:pt>
                <c:pt idx="27">
                  <c:v>5</c:v>
                </c:pt>
                <c:pt idx="28">
                  <c:v>2</c:v>
                </c:pt>
                <c:pt idx="29">
                  <c:v>26</c:v>
                </c:pt>
                <c:pt idx="30">
                  <c:v>10</c:v>
                </c:pt>
                <c:pt idx="31">
                  <c:v>4</c:v>
                </c:pt>
                <c:pt idx="32">
                  <c:v>20</c:v>
                </c:pt>
                <c:pt idx="33">
                  <c:v>14</c:v>
                </c:pt>
                <c:pt idx="34">
                  <c:v>19</c:v>
                </c:pt>
              </c:numCache>
            </c:numRef>
          </c:cat>
          <c:val>
            <c:numRef>
              <c:f>'Unadjusted % BP Not at Goal'!$B$2:$B$36</c:f>
              <c:numCache>
                <c:formatCode>0.00%</c:formatCode>
                <c:ptCount val="35"/>
                <c:pt idx="0">
                  <c:v>0.2797</c:v>
                </c:pt>
                <c:pt idx="1">
                  <c:v>0.2470000000000003</c:v>
                </c:pt>
                <c:pt idx="2">
                  <c:v>0.21010000000000001</c:v>
                </c:pt>
                <c:pt idx="3">
                  <c:v>0.2011</c:v>
                </c:pt>
                <c:pt idx="4">
                  <c:v>0.1996</c:v>
                </c:pt>
                <c:pt idx="5">
                  <c:v>0.1925</c:v>
                </c:pt>
                <c:pt idx="6">
                  <c:v>0.19159999999999999</c:v>
                </c:pt>
                <c:pt idx="7">
                  <c:v>0.18680000000000024</c:v>
                </c:pt>
                <c:pt idx="8">
                  <c:v>0.1855000000000003</c:v>
                </c:pt>
                <c:pt idx="9">
                  <c:v>0.18530000000000021</c:v>
                </c:pt>
                <c:pt idx="10">
                  <c:v>0.17620000000000033</c:v>
                </c:pt>
                <c:pt idx="11">
                  <c:v>0.1573000000000003</c:v>
                </c:pt>
                <c:pt idx="12">
                  <c:v>0.14910000000000001</c:v>
                </c:pt>
                <c:pt idx="13">
                  <c:v>0.14480000000000001</c:v>
                </c:pt>
                <c:pt idx="14">
                  <c:v>0.13539999999999999</c:v>
                </c:pt>
                <c:pt idx="15">
                  <c:v>0.1341</c:v>
                </c:pt>
                <c:pt idx="16">
                  <c:v>0.1265</c:v>
                </c:pt>
                <c:pt idx="17">
                  <c:v>0.12570000000000001</c:v>
                </c:pt>
                <c:pt idx="18">
                  <c:v>0.12490000000000002</c:v>
                </c:pt>
                <c:pt idx="19">
                  <c:v>0.12369999999999999</c:v>
                </c:pt>
                <c:pt idx="20">
                  <c:v>0.11840000000000002</c:v>
                </c:pt>
                <c:pt idx="21">
                  <c:v>0.11570000000000009</c:v>
                </c:pt>
                <c:pt idx="22">
                  <c:v>0.1139</c:v>
                </c:pt>
                <c:pt idx="23">
                  <c:v>0.11</c:v>
                </c:pt>
                <c:pt idx="24">
                  <c:v>0.10600000000000002</c:v>
                </c:pt>
                <c:pt idx="25">
                  <c:v>9.7300000000000011E-2</c:v>
                </c:pt>
                <c:pt idx="26">
                  <c:v>9.5900000000000041E-2</c:v>
                </c:pt>
                <c:pt idx="27">
                  <c:v>9.0300000000000033E-2</c:v>
                </c:pt>
                <c:pt idx="28">
                  <c:v>9.0000000000000024E-2</c:v>
                </c:pt>
                <c:pt idx="29">
                  <c:v>8.790000000000002E-2</c:v>
                </c:pt>
                <c:pt idx="30">
                  <c:v>8.6700000000000041E-2</c:v>
                </c:pt>
                <c:pt idx="31">
                  <c:v>8.5700000000000026E-2</c:v>
                </c:pt>
                <c:pt idx="32">
                  <c:v>8.4400000000000044E-2</c:v>
                </c:pt>
                <c:pt idx="33">
                  <c:v>6.1600000000000002E-2</c:v>
                </c:pt>
                <c:pt idx="34">
                  <c:v>6.1199999999999997E-2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05356656"/>
        <c:axId val="-1405356112"/>
      </c:barChart>
      <c:lineChart>
        <c:grouping val="standard"/>
        <c:varyColors val="0"/>
        <c:ser>
          <c:idx val="1"/>
          <c:order val="1"/>
          <c:spPr>
            <a:ln w="22225"/>
          </c:spPr>
          <c:marker>
            <c:symbol val="none"/>
          </c:marker>
          <c:cat>
            <c:numRef>
              <c:f>'Unadjusted % BP Not at Goal'!$A$2:$A$36</c:f>
              <c:numCache>
                <c:formatCode>General</c:formatCode>
                <c:ptCount val="35"/>
                <c:pt idx="0">
                  <c:v>1</c:v>
                </c:pt>
                <c:pt idx="1">
                  <c:v>33</c:v>
                </c:pt>
                <c:pt idx="2">
                  <c:v>18</c:v>
                </c:pt>
                <c:pt idx="3">
                  <c:v>6</c:v>
                </c:pt>
                <c:pt idx="4">
                  <c:v>23</c:v>
                </c:pt>
                <c:pt idx="5">
                  <c:v>12</c:v>
                </c:pt>
                <c:pt idx="6">
                  <c:v>15</c:v>
                </c:pt>
                <c:pt idx="7">
                  <c:v>7</c:v>
                </c:pt>
                <c:pt idx="8">
                  <c:v>25</c:v>
                </c:pt>
                <c:pt idx="9">
                  <c:v>3</c:v>
                </c:pt>
                <c:pt idx="10">
                  <c:v>31</c:v>
                </c:pt>
                <c:pt idx="11">
                  <c:v>29</c:v>
                </c:pt>
                <c:pt idx="12">
                  <c:v>28</c:v>
                </c:pt>
                <c:pt idx="13">
                  <c:v>27</c:v>
                </c:pt>
                <c:pt idx="14">
                  <c:v>22</c:v>
                </c:pt>
                <c:pt idx="15">
                  <c:v>9</c:v>
                </c:pt>
                <c:pt idx="16">
                  <c:v>13</c:v>
                </c:pt>
                <c:pt idx="17">
                  <c:v>34</c:v>
                </c:pt>
                <c:pt idx="18">
                  <c:v>11</c:v>
                </c:pt>
                <c:pt idx="19">
                  <c:v>8</c:v>
                </c:pt>
                <c:pt idx="20">
                  <c:v>16</c:v>
                </c:pt>
                <c:pt idx="21">
                  <c:v>17</c:v>
                </c:pt>
                <c:pt idx="22">
                  <c:v>32</c:v>
                </c:pt>
                <c:pt idx="23">
                  <c:v>36</c:v>
                </c:pt>
                <c:pt idx="24">
                  <c:v>35</c:v>
                </c:pt>
                <c:pt idx="25">
                  <c:v>21</c:v>
                </c:pt>
                <c:pt idx="26">
                  <c:v>24</c:v>
                </c:pt>
                <c:pt idx="27">
                  <c:v>5</c:v>
                </c:pt>
                <c:pt idx="28">
                  <c:v>2</c:v>
                </c:pt>
                <c:pt idx="29">
                  <c:v>26</c:v>
                </c:pt>
                <c:pt idx="30">
                  <c:v>10</c:v>
                </c:pt>
                <c:pt idx="31">
                  <c:v>4</c:v>
                </c:pt>
                <c:pt idx="32">
                  <c:v>20</c:v>
                </c:pt>
                <c:pt idx="33">
                  <c:v>14</c:v>
                </c:pt>
                <c:pt idx="34">
                  <c:v>19</c:v>
                </c:pt>
              </c:numCache>
            </c:numRef>
          </c:cat>
          <c:val>
            <c:numRef>
              <c:f>'Unadjusted % BP Not at Goal'!$C$2:$C$36</c:f>
              <c:numCache>
                <c:formatCode>0.00%</c:formatCode>
                <c:ptCount val="35"/>
                <c:pt idx="0">
                  <c:v>0.13239999999999999</c:v>
                </c:pt>
                <c:pt idx="1">
                  <c:v>0.13239999999999999</c:v>
                </c:pt>
                <c:pt idx="2">
                  <c:v>0.13239999999999999</c:v>
                </c:pt>
                <c:pt idx="3">
                  <c:v>0.13239999999999999</c:v>
                </c:pt>
                <c:pt idx="4">
                  <c:v>0.13239999999999999</c:v>
                </c:pt>
                <c:pt idx="5">
                  <c:v>0.13239999999999999</c:v>
                </c:pt>
                <c:pt idx="6">
                  <c:v>0.13239999999999999</c:v>
                </c:pt>
                <c:pt idx="7">
                  <c:v>0.13239999999999999</c:v>
                </c:pt>
                <c:pt idx="8">
                  <c:v>0.13239999999999999</c:v>
                </c:pt>
                <c:pt idx="9">
                  <c:v>0.13239999999999999</c:v>
                </c:pt>
                <c:pt idx="10">
                  <c:v>0.13239999999999999</c:v>
                </c:pt>
                <c:pt idx="11">
                  <c:v>0.13239999999999999</c:v>
                </c:pt>
                <c:pt idx="12">
                  <c:v>0.13239999999999999</c:v>
                </c:pt>
                <c:pt idx="13">
                  <c:v>0.13239999999999999</c:v>
                </c:pt>
                <c:pt idx="14">
                  <c:v>0.13239999999999999</c:v>
                </c:pt>
                <c:pt idx="15">
                  <c:v>0.13239999999999999</c:v>
                </c:pt>
                <c:pt idx="16">
                  <c:v>0.13239999999999999</c:v>
                </c:pt>
                <c:pt idx="17">
                  <c:v>0.13239999999999999</c:v>
                </c:pt>
                <c:pt idx="18">
                  <c:v>0.13239999999999999</c:v>
                </c:pt>
                <c:pt idx="19">
                  <c:v>0.13239999999999999</c:v>
                </c:pt>
                <c:pt idx="20">
                  <c:v>0.13239999999999999</c:v>
                </c:pt>
                <c:pt idx="21">
                  <c:v>0.13239999999999999</c:v>
                </c:pt>
                <c:pt idx="22">
                  <c:v>0.13239999999999999</c:v>
                </c:pt>
                <c:pt idx="23">
                  <c:v>0.13239999999999999</c:v>
                </c:pt>
                <c:pt idx="24">
                  <c:v>0.13239999999999999</c:v>
                </c:pt>
                <c:pt idx="25">
                  <c:v>0.13239999999999999</c:v>
                </c:pt>
                <c:pt idx="26">
                  <c:v>0.13239999999999999</c:v>
                </c:pt>
                <c:pt idx="27">
                  <c:v>0.13239999999999999</c:v>
                </c:pt>
                <c:pt idx="28">
                  <c:v>0.13239999999999999</c:v>
                </c:pt>
                <c:pt idx="29">
                  <c:v>0.13239999999999999</c:v>
                </c:pt>
                <c:pt idx="30">
                  <c:v>0.13239999999999999</c:v>
                </c:pt>
                <c:pt idx="31">
                  <c:v>0.13239999999999999</c:v>
                </c:pt>
                <c:pt idx="32">
                  <c:v>0.13239999999999999</c:v>
                </c:pt>
                <c:pt idx="33">
                  <c:v>0.13239999999999999</c:v>
                </c:pt>
                <c:pt idx="34">
                  <c:v>0.13239999999999999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59265744"/>
        <c:axId val="-1405351216"/>
      </c:lineChart>
      <c:catAx>
        <c:axId val="-140535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Clinic</a:t>
                </a:r>
                <a:r>
                  <a:rPr lang="en-US" baseline="0"/>
                  <a:t> ID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1405356112"/>
        <c:crosses val="autoZero"/>
        <c:auto val="1"/>
        <c:lblAlgn val="ctr"/>
        <c:lblOffset val="100"/>
        <c:noMultiLvlLbl val="0"/>
      </c:catAx>
      <c:valAx>
        <c:axId val="-1405356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BP Not</a:t>
                </a:r>
                <a:r>
                  <a:rPr lang="en-US" baseline="0"/>
                  <a:t> at Goal</a:t>
                </a:r>
                <a:endParaRPr lang="en-US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-1405356656"/>
        <c:crosses val="autoZero"/>
        <c:crossBetween val="between"/>
      </c:valAx>
      <c:valAx>
        <c:axId val="-1405351216"/>
        <c:scaling>
          <c:orientation val="minMax"/>
          <c:max val="0.16"/>
          <c:min val="0"/>
        </c:scaling>
        <c:delete val="1"/>
        <c:axPos val="r"/>
        <c:numFmt formatCode="0.00%" sourceLinked="1"/>
        <c:majorTickMark val="out"/>
        <c:minorTickMark val="none"/>
        <c:tickLblPos val="none"/>
        <c:crossAx val="-1559265744"/>
        <c:crosses val="max"/>
        <c:crossBetween val="midCat"/>
      </c:valAx>
      <c:catAx>
        <c:axId val="-155926574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crossAx val="-1405351216"/>
        <c:crosses val="max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 w="9525">
      <a:solidFill>
        <a:schemeClr val="tx1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904982060728647E-2"/>
          <c:y val="3.6149509089141642E-2"/>
          <c:w val="0.89805774278215222"/>
          <c:h val="0.9087002455034234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Practice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8644080040453664E-2"/>
                  <c:y val="-3.990149379475714E-3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2561716498724377E-3"/>
                  <c:y val="-7.0330361597361812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rgbClr val="0070C0"/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35</c:v>
                </c:pt>
                <c:pt idx="1">
                  <c:v>28</c:v>
                </c:pt>
                <c:pt idx="2">
                  <c:v>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Practice 3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8285415011196999E-2"/>
                  <c:y val="2.0576131687242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911122348238467E-2"/>
                  <c:y val="-2.256942419234632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 w="28575">
                <a:solidFill>
                  <a:schemeClr val="accent2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32</c:v>
                </c:pt>
                <c:pt idx="1">
                  <c:v>31</c:v>
                </c:pt>
                <c:pt idx="2">
                  <c:v>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Practice 4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7950709143008501E-2"/>
                  <c:y val="-4.115226337448597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507548941703388E-2"/>
                  <c:y val="-1.06359158808852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29.5</c:v>
                </c:pt>
                <c:pt idx="1">
                  <c:v>27.5</c:v>
                </c:pt>
                <c:pt idx="2">
                  <c:v>28.5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Practice 5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7614799296876882E-2"/>
                  <c:y val="-2.0577751855092186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775795227431433E-2"/>
                  <c:y val="1.526198114124627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Sheet1!$B$5:$D$5</c:f>
              <c:numCache>
                <c:formatCode>0.0</c:formatCode>
                <c:ptCount val="3"/>
                <c:pt idx="0">
                  <c:v>27</c:v>
                </c:pt>
                <c:pt idx="1">
                  <c:v>30.5</c:v>
                </c:pt>
                <c:pt idx="2">
                  <c:v>30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Practice 2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7604445086566012E-2"/>
                  <c:y val="2.12015164771070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622890028653552E-3"/>
                  <c:y val="3.1413434431807512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Sheet1!$B$6:$D$6</c:f>
              <c:numCache>
                <c:formatCode>0.0</c:formatCode>
                <c:ptCount val="3"/>
                <c:pt idx="0">
                  <c:v>34</c:v>
                </c:pt>
                <c:pt idx="1">
                  <c:v>31</c:v>
                </c:pt>
                <c:pt idx="2">
                  <c:v>32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Practice 8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7672108646969593E-2"/>
                  <c:y val="-1.676808917403835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88480810528055E-3"/>
                  <c:y val="-4.117264267586386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Sheet1!$B$7:$D$7</c:f>
              <c:numCache>
                <c:formatCode>0.0</c:formatCode>
                <c:ptCount val="3"/>
                <c:pt idx="0">
                  <c:v>21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Practice 6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786871824508175E-2"/>
                  <c:y val="2.026343929231068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24009324009324E-3"/>
                  <c:y val="5.509641873278237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Sheet1!$B$8:$D$8</c:f>
              <c:numCache>
                <c:formatCode>0.0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24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Practice 10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7531965614389945E-2"/>
                  <c:y val="-2.026505946016007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204963015986632E-3"/>
                  <c:y val="-4.052740051788746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Sheet1!$B$9:$D$9</c:f>
              <c:numCache>
                <c:formatCode>0.0</c:formatCode>
                <c:ptCount val="3"/>
                <c:pt idx="0">
                  <c:v>17</c:v>
                </c:pt>
                <c:pt idx="1">
                  <c:v>18</c:v>
                </c:pt>
                <c:pt idx="2">
                  <c:v>20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Practice 7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7839461581063835E-2"/>
                  <c:y val="-9.467774861475649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775795227431433E-2"/>
                  <c:y val="4.3166132011276366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Sheet1!$B$10:$D$10</c:f>
              <c:numCache>
                <c:formatCode>0.0</c:formatCode>
                <c:ptCount val="3"/>
                <c:pt idx="0">
                  <c:v>22</c:v>
                </c:pt>
                <c:pt idx="1">
                  <c:v>25</c:v>
                </c:pt>
                <c:pt idx="2">
                  <c:v>28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Practice 9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7261552168364278E-2"/>
                  <c:y val="1.977447263536502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188811188811189E-2"/>
                  <c:y val="1.101928374655657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Sheet1!$B$11:$D$11</c:f>
              <c:numCache>
                <c:formatCode>0.0</c:formatCode>
                <c:ptCount val="3"/>
                <c:pt idx="0">
                  <c:v>21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321793856"/>
        <c:axId val="-1321792768"/>
      </c:lineChart>
      <c:catAx>
        <c:axId val="-132179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21792768"/>
        <c:crosses val="autoZero"/>
        <c:auto val="1"/>
        <c:lblAlgn val="ctr"/>
        <c:lblOffset val="100"/>
        <c:noMultiLvlLbl val="0"/>
      </c:catAx>
      <c:valAx>
        <c:axId val="-1321792768"/>
        <c:scaling>
          <c:orientation val="minMax"/>
          <c:max val="36"/>
          <c:min val="1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Translate Rubric Total</a:t>
                </a:r>
                <a:r>
                  <a:rPr lang="en-US" sz="1200" baseline="0"/>
                  <a:t> Score</a:t>
                </a:r>
                <a:endParaRPr lang="en-US" sz="120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-1321793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132471648591091E-2"/>
          <c:y val="5.5038152230971131E-2"/>
          <c:w val="0.89805774278215222"/>
          <c:h val="0.905072601462007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Targets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2078813574876567E-2"/>
                  <c:y val="1.2322811662552689E-2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850577244278032E-2"/>
                  <c:y val="-1.270911188640824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rgbClr val="0070C0"/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2.8461538461538463</c:v>
                </c:pt>
                <c:pt idx="1">
                  <c:v>2.9166666666666665</c:v>
                </c:pt>
                <c:pt idx="2">
                  <c:v>2.9230769230769229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Reminders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0042031459354299E-2"/>
                  <c:y val="4.2448897040234133E-3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585155002477974E-2"/>
                  <c:y val="4.244922404833624E-3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3.8076923076923075</c:v>
                </c:pt>
                <c:pt idx="1">
                  <c:v>3.9583333333333335</c:v>
                </c:pt>
                <c:pt idx="2">
                  <c:v>3.8076923076923075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Administrative buy-in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6257460125176659"/>
                  <c:y val="-1.789704483086716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96964190664978E-3"/>
                  <c:y val="1.8971621835861122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2.8846153846153846</c:v>
                </c:pt>
                <c:pt idx="1">
                  <c:v>2.7083333333333335</c:v>
                </c:pt>
                <c:pt idx="2">
                  <c:v>2.7307692307692308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Network Info. Systems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5884499752216288"/>
                  <c:y val="-2.013440434039704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292733513205954E-3"/>
                  <c:y val="-1.950218569438890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Sheet1!$B$5:$D$5</c:f>
              <c:numCache>
                <c:formatCode>0.0</c:formatCode>
                <c:ptCount val="3"/>
                <c:pt idx="0">
                  <c:v>2.2307692307692308</c:v>
                </c:pt>
                <c:pt idx="1">
                  <c:v>2.3333333333333335</c:v>
                </c:pt>
                <c:pt idx="2">
                  <c:v>2.3846153846153846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Site Coordinator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1680164454967605"/>
                  <c:y val="6.1741844441073586E-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309784703485491E-2"/>
                  <c:y val="1.663223795799605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Sheet1!$B$6:$D$6</c:f>
              <c:numCache>
                <c:formatCode>0.0</c:formatCode>
                <c:ptCount val="3"/>
                <c:pt idx="0">
                  <c:v>2.5769230769230771</c:v>
                </c:pt>
                <c:pt idx="1">
                  <c:v>2.3333333333333335</c:v>
                </c:pt>
                <c:pt idx="2">
                  <c:v>2.375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Local Physician Champion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2059893911862415"/>
                  <c:y val="-6.0789424089064169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782886404933649E-2"/>
                  <c:y val="-1.629263942707686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Sheet1!$B$7:$D$7</c:f>
              <c:numCache>
                <c:formatCode>0.0</c:formatCode>
                <c:ptCount val="3"/>
                <c:pt idx="0">
                  <c:v>3.3076923076923075</c:v>
                </c:pt>
                <c:pt idx="1">
                  <c:v>3.3</c:v>
                </c:pt>
                <c:pt idx="2">
                  <c:v>3.3846153846153846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Audit and Feedback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5369050896609951"/>
                  <c:y val="4.263460062238279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24009324009324E-3"/>
                  <c:y val="1.118568232662192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Sheet1!$B$8:$D$8</c:f>
              <c:numCache>
                <c:formatCode>0.0</c:formatCode>
                <c:ptCount val="3"/>
                <c:pt idx="0">
                  <c:v>3.1538461538461537</c:v>
                </c:pt>
                <c:pt idx="1">
                  <c:v>3.25</c:v>
                </c:pt>
                <c:pt idx="2">
                  <c:v>3.3076923076923075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Team approach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1486885817594478"/>
                  <c:y val="1.810775404387936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444505625607989E-2"/>
                  <c:y val="-4.052750849226158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Sheet1!$B$9:$D$9</c:f>
              <c:numCache>
                <c:formatCode>0.0</c:formatCode>
                <c:ptCount val="3"/>
                <c:pt idx="0">
                  <c:v>2.2307692307692308</c:v>
                </c:pt>
                <c:pt idx="1">
                  <c:v>1.9166666666666667</c:v>
                </c:pt>
                <c:pt idx="2">
                  <c:v>2.1666666666666665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Education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080862533692723E-2"/>
                  <c:y val="-7.4298364934341596E-17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512490134537377E-2"/>
                  <c:y val="-1.8386493282035017E-7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Sheet1!$B$10:$D$10</c:f>
              <c:numCache>
                <c:formatCode>0.0</c:formatCode>
                <c:ptCount val="3"/>
                <c:pt idx="0">
                  <c:v>2.6923076923076925</c:v>
                </c:pt>
                <c:pt idx="1">
                  <c:v>2.5833333333333335</c:v>
                </c:pt>
                <c:pt idx="2">
                  <c:v>2.8461538461538463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321794944"/>
        <c:axId val="-1321791680"/>
      </c:lineChart>
      <c:catAx>
        <c:axId val="-132179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21791680"/>
        <c:crosses val="autoZero"/>
        <c:auto val="1"/>
        <c:lblAlgn val="ctr"/>
        <c:lblOffset val="100"/>
        <c:noMultiLvlLbl val="0"/>
      </c:catAx>
      <c:valAx>
        <c:axId val="-1321791680"/>
        <c:scaling>
          <c:orientation val="minMax"/>
          <c:max val="4"/>
          <c:min val="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Translate Rubric Score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-1321794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256153791586869E-2"/>
          <c:y val="0.10197148556430446"/>
          <c:w val="0.90106074578515538"/>
          <c:h val="0.8325392125984252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Targets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2"/>
            <c:bubble3D val="0"/>
            <c:spPr>
              <a:ln w="38100">
                <a:solidFill>
                  <a:schemeClr val="accent1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0852105443341321"/>
                  <c:y val="-1.967756430446194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955038228916931E-2"/>
                  <c:y val="-3.404245669291338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Sheet1!$C$1:$E$1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Sheet1!$C$2:$E$2</c:f>
              <c:numCache>
                <c:formatCode>0.0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Reminders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4.7791167408421799E-2"/>
                  <c:y val="-2.348867191601051E-2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022590926134341E-2"/>
                  <c:y val="-2.1355002624671916E-2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Sheet1!$C$1:$E$1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Sheet1!$C$3:$E$3</c:f>
              <c:numCache>
                <c:formatCode>0.0</c:formatCode>
                <c:ptCount val="3"/>
                <c:pt idx="0">
                  <c:v>4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Administrative buy-in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21243809197763322"/>
                  <c:y val="5.504722309711285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246508248968878E-2"/>
                  <c:y val="5.523048818897637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Sheet1!$C$1:$E$1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Sheet1!$C$4:$E$4</c:f>
              <c:numCache>
                <c:formatCode>0.0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Network Info. Systems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1854855643044619"/>
                  <c:y val="9.344722309711285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897980143786374E-2"/>
                  <c:y val="4.236413648293962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Sheet1!$C$1:$E$1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Sheet1!$C$5:$E$5</c:f>
              <c:numCache>
                <c:formatCode>0.0</c:formatCode>
                <c:ptCount val="3"/>
                <c:pt idx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Site Coordinator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5299452242382747"/>
                  <c:y val="1.76841574803149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721550431196099E-2"/>
                  <c:y val="-2.176772703412073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Sheet1!$C$1:$E$1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Sheet1!$C$6:$E$6</c:f>
              <c:numCache>
                <c:formatCode>0.0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Local Physician Champion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0.15062897543212503"/>
                  <c:y val="-8.212493438320209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785935541841054E-2"/>
                  <c:y val="-2.055928608923884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Sheet1!$C$1:$E$1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Sheet1!$C$7:$E$7</c:f>
              <c:numCache>
                <c:formatCode>0.0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Audit and Feedback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10107896838982083"/>
                  <c:y val="0.13226330708661421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265958942632173E-2"/>
                  <c:y val="1.758572178477690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rgbClr val="00B0F0"/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Sheet1!$C$1:$E$1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Sheet1!$C$8:$E$8</c:f>
              <c:numCache>
                <c:formatCode>0.0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Team approach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7.3035832477462051E-2"/>
                  <c:y val="5.650746456692913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096656396211342E-2"/>
                  <c:y val="4.480503937007874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Sheet1!$C$1:$E$1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Sheet1!$C$9:$E$9</c:f>
              <c:numCache>
                <c:formatCode>0.0</c:formatCode>
                <c:ptCount val="3"/>
                <c:pt idx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Education</c:v>
                </c:pt>
              </c:strCache>
            </c:strRef>
          </c:tx>
          <c:spPr>
            <a:ln w="3810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4.005083823981459E-2"/>
                  <c:y val="1.493333333333333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512567685796032E-2"/>
                  <c:y val="1.706633070866141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Sheet1!$C$1:$E$1</c:f>
              <c:strCache>
                <c:ptCount val="3"/>
                <c:pt idx="0">
                  <c:v>Baseline</c:v>
                </c:pt>
                <c:pt idx="1">
                  <c:v>Quarter 1</c:v>
                </c:pt>
                <c:pt idx="2">
                  <c:v>Quarter 2</c:v>
                </c:pt>
              </c:strCache>
            </c:strRef>
          </c:cat>
          <c:val>
            <c:numRef>
              <c:f>Sheet1!$C$10:$E$10</c:f>
              <c:numCache>
                <c:formatCode>0.0</c:formatCode>
                <c:ptCount val="3"/>
                <c:pt idx="0">
                  <c:v>4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321788960"/>
        <c:axId val="-1321794400"/>
      </c:lineChart>
      <c:catAx>
        <c:axId val="-132178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21794400"/>
        <c:crosses val="autoZero"/>
        <c:auto val="1"/>
        <c:lblAlgn val="ctr"/>
        <c:lblOffset val="100"/>
        <c:noMultiLvlLbl val="0"/>
      </c:catAx>
      <c:valAx>
        <c:axId val="-1321794400"/>
        <c:scaling>
          <c:orientation val="minMax"/>
          <c:max val="4"/>
          <c:min val="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Translate Rubric Score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-1321788960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0.79941</cdr:x>
      <cdr:y>0.49329</cdr:y>
    </cdr:from>
    <cdr:to>
      <cdr:x>0.90954</cdr:x>
      <cdr:y>0.52757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43825" y="3152775"/>
          <a:ext cx="106682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b="1"/>
            <a:t>Average: 13.2%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DFA43-200F-4CD7-828D-7C42BCAFB44B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2F0B4-C177-4CCB-811F-8DDC4FCC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7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6986"/>
            <a:ext cx="9601196" cy="3631842"/>
          </a:xfrm>
        </p:spPr>
        <p:txBody>
          <a:bodyPr/>
          <a:lstStyle/>
          <a:p>
            <a:r>
              <a:rPr lang="en-US" dirty="0" smtClean="0"/>
              <a:t>Late 1990’s Kevin Peterson wanted to improve DM care in PCP offices</a:t>
            </a:r>
          </a:p>
          <a:p>
            <a:r>
              <a:rPr lang="en-US" dirty="0" smtClean="0"/>
              <a:t>Did literature search on modalities that would be effective</a:t>
            </a:r>
          </a:p>
          <a:p>
            <a:r>
              <a:rPr lang="en-US" dirty="0" smtClean="0"/>
              <a:t>He found nine that were put into the acronym TRANSLATE</a:t>
            </a:r>
          </a:p>
          <a:p>
            <a:r>
              <a:rPr lang="en-US" dirty="0" smtClean="0"/>
              <a:t>Did successful randomized control trial in over 8,000 diabetic patients</a:t>
            </a:r>
          </a:p>
          <a:p>
            <a:r>
              <a:rPr lang="en-US" dirty="0" smtClean="0"/>
              <a:t>It was modified and adapted for a 40 practice NIH R-01 pragmatic clinical trial comparing Computer Decision support to facilitated support </a:t>
            </a:r>
          </a:p>
          <a:p>
            <a:r>
              <a:rPr lang="en-US" dirty="0" smtClean="0"/>
              <a:t>TRANSLATE Rubric was developed for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269992" cy="3310128"/>
          </a:xfrm>
        </p:spPr>
        <p:txBody>
          <a:bodyPr>
            <a:normAutofit/>
          </a:bodyPr>
          <a:lstStyle/>
          <a:p>
            <a:r>
              <a:rPr lang="en-US" dirty="0"/>
              <a:t>Regular </a:t>
            </a:r>
            <a:r>
              <a:rPr lang="en-US" dirty="0" smtClean="0"/>
              <a:t>meetings</a:t>
            </a:r>
          </a:p>
          <a:p>
            <a:r>
              <a:rPr lang="en-US" dirty="0"/>
              <a:t>Broad input on workflow and process </a:t>
            </a:r>
            <a:r>
              <a:rPr lang="en-US" dirty="0" smtClean="0"/>
              <a:t>plans</a:t>
            </a:r>
            <a:endParaRPr lang="en-US" dirty="0"/>
          </a:p>
          <a:p>
            <a:r>
              <a:rPr lang="en-US" dirty="0" smtClean="0"/>
              <a:t>Allowing people to work to the top of their license</a:t>
            </a:r>
          </a:p>
          <a:p>
            <a:r>
              <a:rPr lang="en-US" dirty="0" smtClean="0"/>
              <a:t>Huddles </a:t>
            </a:r>
            <a:r>
              <a:rPr lang="en-US" dirty="0" smtClean="0"/>
              <a:t>(brief micro-team meetings) have also shown success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73" y="4337913"/>
            <a:ext cx="2571376" cy="18318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06" y="2444897"/>
            <a:ext cx="1562710" cy="18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521" y="2382593"/>
            <a:ext cx="5409127" cy="3773508"/>
          </a:xfrm>
        </p:spPr>
        <p:txBody>
          <a:bodyPr>
            <a:noAutofit/>
          </a:bodyPr>
          <a:lstStyle/>
          <a:p>
            <a:r>
              <a:rPr lang="en-US" dirty="0" smtClean="0"/>
              <a:t>Training in all its forms:</a:t>
            </a:r>
          </a:p>
          <a:p>
            <a:pPr lvl="1"/>
            <a:r>
              <a:rPr lang="en-US" sz="2400" dirty="0" smtClean="0"/>
              <a:t>Academic Detailing*</a:t>
            </a:r>
          </a:p>
          <a:p>
            <a:pPr lvl="1"/>
            <a:r>
              <a:rPr lang="en-US" sz="2400" dirty="0" smtClean="0"/>
              <a:t>Collaborative Learning Groups}*</a:t>
            </a:r>
          </a:p>
          <a:p>
            <a:pPr lvl="1"/>
            <a:r>
              <a:rPr lang="en-US" sz="2400" dirty="0" smtClean="0"/>
              <a:t>In-service</a:t>
            </a:r>
          </a:p>
          <a:p>
            <a:pPr lvl="1"/>
            <a:r>
              <a:rPr lang="en-US" sz="2400" dirty="0" smtClean="0"/>
              <a:t>CME </a:t>
            </a:r>
            <a:r>
              <a:rPr lang="en-US" sz="2400" dirty="0" err="1" smtClean="0"/>
              <a:t>etc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* </a:t>
            </a:r>
            <a:r>
              <a:rPr lang="en-US" sz="2000" dirty="0" smtClean="0"/>
              <a:t>Most commonly used in practice transformation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4225" y="2704563"/>
            <a:ext cx="4614930" cy="27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17431" y="824248"/>
            <a:ext cx="9601200" cy="618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TRANSLATE Scoring Rubric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700749"/>
              </p:ext>
            </p:extLst>
          </p:nvPr>
        </p:nvGraphicFramePr>
        <p:xfrm>
          <a:off x="1313643" y="1558344"/>
          <a:ext cx="9401580" cy="4468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930"/>
                <a:gridCol w="1566930"/>
                <a:gridCol w="1566930"/>
                <a:gridCol w="1566930"/>
                <a:gridCol w="1566930"/>
                <a:gridCol w="1566930"/>
              </a:tblGrid>
              <a:tr h="165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Translate element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Score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ctr"/>
                </a:tc>
              </a:tr>
              <a:tr h="3310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Targets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No targets set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Vague or non-measurable targets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Clear, measurable, but not feasible targets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Clear, measurable and feasible targets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</a:tr>
              <a:tr h="3310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Reminders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No Reminders available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Reminders available but never used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Reminders available but used infrequently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Reminders routinely used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</a:tr>
              <a:tr h="49655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Administrative buy-in (Resource allocation)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Leaders resistant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Leaders agreeable but unwilling to commit resources (cool)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Leaders agreeable and willing to commit limited resources (lukewarm)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Leader willing to commit all resources necessary (enthusiastic)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</a:tr>
              <a:tr h="49655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Network Information Systems (Registries)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No information system or unable to create registries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Able to create registries but none created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Few registries created or used &lt; 3 conditions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Registries created and used for at least 3 conditions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</a:tr>
              <a:tr h="6620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Site Coordinator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No site coordinator identified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Site coordinator identified but has no time for QI activities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Site coordinator has limited time to do QI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Site coordinator with clear mission, resources, and personnel to complete QI work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</a:tr>
              <a:tr h="33103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Local Physician Champion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Not identified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Identified but uninvolved (name only)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Lukewarm support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Enthusiastic support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</a:tr>
              <a:tr h="49655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Audit and Feedback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Never done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Reports available but not disseminated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Reports disseminated occasionally and only at the practice level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Individual reports disseminated at least 2 times per year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</a:tr>
              <a:tr h="49655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Team approach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No teams formed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Limited teams that function from a top down approach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Limited teams that get input from just a few individuals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Non-hierarchical broadly based teams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</a:tr>
              <a:tr h="49655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Education - CME, collaborative learning groups, staff training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No opportunities for education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Rare educational opportunities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Occasional educational opportunities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Frequent educational opportunities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</a:tr>
              <a:tr h="165517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Total score for all elements at benchmark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0.0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12181221"/>
              </p:ext>
            </p:extLst>
          </p:nvPr>
        </p:nvGraphicFramePr>
        <p:xfrm>
          <a:off x="1452093" y="1275008"/>
          <a:ext cx="8305800" cy="494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5927" y="875763"/>
            <a:ext cx="6439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Preliminary Results</a:t>
            </a:r>
          </a:p>
          <a:p>
            <a:pPr algn="ctr"/>
            <a:r>
              <a:rPr lang="en-US" sz="2400" dirty="0" smtClean="0"/>
              <a:t>Total Score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88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44426352"/>
              </p:ext>
            </p:extLst>
          </p:nvPr>
        </p:nvGraphicFramePr>
        <p:xfrm>
          <a:off x="1249251" y="1197734"/>
          <a:ext cx="9465972" cy="498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97747" y="759853"/>
            <a:ext cx="587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Change by Individual element (all practices)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88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1965219"/>
              </p:ext>
            </p:extLst>
          </p:nvPr>
        </p:nvGraphicFramePr>
        <p:xfrm>
          <a:off x="901521" y="1326525"/>
          <a:ext cx="10419009" cy="4855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30321" y="888642"/>
            <a:ext cx="646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Individual elements for individual practice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53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</a:t>
            </a:r>
            <a:r>
              <a:rPr lang="en-US" sz="2800" dirty="0" smtClean="0"/>
              <a:t>arget</a:t>
            </a:r>
          </a:p>
          <a:p>
            <a:r>
              <a:rPr lang="en-US" sz="2800" b="1" dirty="0" smtClean="0"/>
              <a:t>R</a:t>
            </a:r>
            <a:r>
              <a:rPr lang="en-US" sz="2800" dirty="0" smtClean="0"/>
              <a:t>eminder</a:t>
            </a:r>
          </a:p>
          <a:p>
            <a:r>
              <a:rPr lang="en-US" sz="2800" b="1" dirty="0" smtClean="0"/>
              <a:t>A</a:t>
            </a:r>
            <a:r>
              <a:rPr lang="en-US" sz="2800" dirty="0" smtClean="0"/>
              <a:t>dministrative Buy-In</a:t>
            </a:r>
          </a:p>
          <a:p>
            <a:r>
              <a:rPr lang="en-US" sz="2800" b="1" dirty="0" smtClean="0"/>
              <a:t>N</a:t>
            </a:r>
            <a:r>
              <a:rPr lang="en-US" sz="2800" dirty="0" smtClean="0"/>
              <a:t>etwork Information System</a:t>
            </a:r>
          </a:p>
          <a:p>
            <a:r>
              <a:rPr lang="en-US" sz="2800" b="1" dirty="0" smtClean="0"/>
              <a:t>S</a:t>
            </a:r>
            <a:r>
              <a:rPr lang="en-US" sz="2800" dirty="0" smtClean="0"/>
              <a:t>ite Coordinator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</a:t>
            </a:r>
            <a:r>
              <a:rPr lang="en-US" sz="2800" dirty="0" smtClean="0"/>
              <a:t>ocal Clinician Champion</a:t>
            </a:r>
          </a:p>
          <a:p>
            <a:r>
              <a:rPr lang="en-US" sz="2800" b="1" dirty="0" smtClean="0"/>
              <a:t>A</a:t>
            </a:r>
            <a:r>
              <a:rPr lang="en-US" sz="2800" dirty="0" smtClean="0"/>
              <a:t>udit and Feedback</a:t>
            </a:r>
          </a:p>
          <a:p>
            <a:r>
              <a:rPr lang="en-US" sz="2800" b="1" dirty="0" smtClean="0"/>
              <a:t>T</a:t>
            </a:r>
            <a:r>
              <a:rPr lang="en-US" sz="2800" dirty="0" smtClean="0"/>
              <a:t>eam Approach</a:t>
            </a:r>
          </a:p>
          <a:p>
            <a:r>
              <a:rPr lang="en-US" sz="2800" b="1" dirty="0" smtClean="0"/>
              <a:t>E</a:t>
            </a:r>
            <a:r>
              <a:rPr lang="en-US" sz="2800" dirty="0" smtClean="0"/>
              <a:t>ducation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5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Goal setting</a:t>
            </a:r>
          </a:p>
          <a:p>
            <a:r>
              <a:rPr lang="en-US" dirty="0" smtClean="0"/>
              <a:t>Needs to be </a:t>
            </a:r>
          </a:p>
          <a:p>
            <a:pPr lvl="1"/>
            <a:r>
              <a:rPr lang="en-US" sz="2400" dirty="0" smtClean="0"/>
              <a:t>Clear Measurable and feasible</a:t>
            </a:r>
          </a:p>
          <a:p>
            <a:r>
              <a:rPr lang="en-US" dirty="0" smtClean="0"/>
              <a:t>Common office problems</a:t>
            </a:r>
          </a:p>
          <a:p>
            <a:pPr lvl="1"/>
            <a:r>
              <a:rPr lang="en-US" sz="2400" dirty="0" smtClean="0"/>
              <a:t>No targets</a:t>
            </a:r>
          </a:p>
          <a:p>
            <a:pPr lvl="1"/>
            <a:r>
              <a:rPr lang="en-US" sz="2400" dirty="0" smtClean="0"/>
              <a:t>Trying to do too many things at once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80" y="3039414"/>
            <a:ext cx="3416046" cy="2099256"/>
          </a:xfrm>
        </p:spPr>
      </p:pic>
    </p:spTree>
    <p:extLst>
      <p:ext uri="{BB962C8B-B14F-4D97-AF65-F5344CB8AC3E}">
        <p14:creationId xmlns:p14="http://schemas.microsoft.com/office/powerpoint/2010/main" val="25332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Actionable information at the point of care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http://www.medent.com/php_images/embedded/large/D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77" y="2560320"/>
            <a:ext cx="5220237" cy="314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Buy-in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Commitment of Resources</a:t>
            </a:r>
          </a:p>
          <a:p>
            <a:pPr lvl="1"/>
            <a:r>
              <a:rPr lang="en-US" sz="2800" dirty="0" smtClean="0"/>
              <a:t>Money</a:t>
            </a:r>
          </a:p>
          <a:p>
            <a:pPr lvl="1"/>
            <a:r>
              <a:rPr lang="en-US" sz="2800" dirty="0" smtClean="0"/>
              <a:t>Personnel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55" y="2560511"/>
            <a:ext cx="1401206" cy="33099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3473000"/>
            <a:ext cx="1816729" cy="14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Networked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Population </a:t>
            </a:r>
            <a:r>
              <a:rPr lang="en-US" sz="3200" dirty="0" err="1" smtClean="0"/>
              <a:t>Heatlh</a:t>
            </a:r>
            <a:endParaRPr lang="en-US" sz="3200" dirty="0" smtClean="0"/>
          </a:p>
          <a:p>
            <a:pPr lvl="1"/>
            <a:r>
              <a:rPr lang="en-US" sz="3200" dirty="0" smtClean="0"/>
              <a:t>Registries</a:t>
            </a:r>
          </a:p>
          <a:p>
            <a:pPr lvl="1"/>
            <a:r>
              <a:rPr lang="en-US" sz="3200" dirty="0" err="1" smtClean="0"/>
              <a:t>Prefereably</a:t>
            </a:r>
            <a:r>
              <a:rPr lang="en-US" sz="3200" dirty="0" smtClean="0"/>
              <a:t> easily created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75" y="2423159"/>
            <a:ext cx="5854923" cy="35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Local accountability</a:t>
            </a:r>
          </a:p>
          <a:p>
            <a:r>
              <a:rPr lang="en-US" dirty="0" smtClean="0"/>
              <a:t>Usually a nurse or office manager</a:t>
            </a:r>
          </a:p>
          <a:p>
            <a:r>
              <a:rPr lang="en-US" dirty="0" smtClean="0"/>
              <a:t>Single point of contact for the PF </a:t>
            </a:r>
          </a:p>
          <a:p>
            <a:r>
              <a:rPr lang="en-US" dirty="0" smtClean="0"/>
              <a:t>Arrangement of team meetings</a:t>
            </a:r>
          </a:p>
          <a:p>
            <a:r>
              <a:rPr lang="en-US" dirty="0" smtClean="0"/>
              <a:t>Arrangement of education for the staff</a:t>
            </a:r>
          </a:p>
          <a:p>
            <a:r>
              <a:rPr lang="en-US" dirty="0" smtClean="0"/>
              <a:t>Responsible for appropriate data collection</a:t>
            </a:r>
            <a:endParaRPr lang="en-US" dirty="0"/>
          </a:p>
        </p:txBody>
      </p:sp>
      <p:pic>
        <p:nvPicPr>
          <p:cNvPr id="1026" name="Picture 2" descr="http://www.stlouisapn.org/wp-content/uploads/2013/01/nur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2" y="2586609"/>
            <a:ext cx="25241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865" y="2877968"/>
            <a:ext cx="2513576" cy="25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Clinician Champion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6016752" cy="3310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/>
              <a:t>Clinician buy-in</a:t>
            </a:r>
          </a:p>
          <a:p>
            <a:pPr lvl="1"/>
            <a:r>
              <a:rPr lang="en-US" sz="2400" dirty="0"/>
              <a:t>Explanation of Evidence Base</a:t>
            </a:r>
          </a:p>
          <a:p>
            <a:r>
              <a:rPr lang="en-US" dirty="0"/>
              <a:t>Does not </a:t>
            </a:r>
            <a:r>
              <a:rPr lang="en-US" dirty="0" smtClean="0"/>
              <a:t>have to be MD (but usually is)</a:t>
            </a:r>
          </a:p>
          <a:p>
            <a:pPr lvl="1"/>
            <a:r>
              <a:rPr lang="en-US" sz="2400" dirty="0" smtClean="0"/>
              <a:t>NPs and PAs have done a good job with this</a:t>
            </a:r>
          </a:p>
          <a:p>
            <a:pPr lvl="2"/>
            <a:r>
              <a:rPr lang="en-US" sz="2400" dirty="0" smtClean="0"/>
              <a:t>Large regional variation</a:t>
            </a:r>
          </a:p>
          <a:p>
            <a:pPr lvl="2"/>
            <a:r>
              <a:rPr lang="en-US" sz="2400" dirty="0" smtClean="0"/>
              <a:t>Some only accept MD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21" y="2560638"/>
            <a:ext cx="2217657" cy="3309937"/>
          </a:xfrm>
        </p:spPr>
      </p:pic>
    </p:spTree>
    <p:extLst>
      <p:ext uri="{BB962C8B-B14F-4D97-AF65-F5344CB8AC3E}">
        <p14:creationId xmlns:p14="http://schemas.microsoft.com/office/powerpoint/2010/main" val="28406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and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3293" y="2560320"/>
            <a:ext cx="4718304" cy="3310128"/>
          </a:xfrm>
        </p:spPr>
        <p:txBody>
          <a:bodyPr/>
          <a:lstStyle/>
          <a:p>
            <a:r>
              <a:rPr lang="en-US" dirty="0" smtClean="0"/>
              <a:t>Longitudinal Reports</a:t>
            </a:r>
          </a:p>
          <a:p>
            <a:pPr lvl="1"/>
            <a:r>
              <a:rPr lang="en-US" sz="2400" dirty="0" smtClean="0"/>
              <a:t>How the practice is progressing over time</a:t>
            </a:r>
          </a:p>
          <a:p>
            <a:r>
              <a:rPr lang="en-US" dirty="0" smtClean="0"/>
              <a:t>Benchmarking Reports</a:t>
            </a:r>
          </a:p>
          <a:p>
            <a:pPr lvl="1"/>
            <a:r>
              <a:rPr lang="en-US" sz="2400" dirty="0" smtClean="0"/>
              <a:t>How the practice is doing compared to others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917453"/>
              </p:ext>
            </p:extLst>
          </p:nvPr>
        </p:nvGraphicFramePr>
        <p:xfrm>
          <a:off x="5501598" y="2401909"/>
          <a:ext cx="5960600" cy="357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90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FC000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Aspect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643</Words>
  <Application>Microsoft Office PowerPoint</Application>
  <PresentationFormat>Widescreen</PresentationFormat>
  <Paragraphs>194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Verdana</vt:lpstr>
      <vt:lpstr>Organic</vt:lpstr>
      <vt:lpstr>History</vt:lpstr>
      <vt:lpstr>TRANSLATE</vt:lpstr>
      <vt:lpstr>Target</vt:lpstr>
      <vt:lpstr>Reminder</vt:lpstr>
      <vt:lpstr>Administrative Buy-in</vt:lpstr>
      <vt:lpstr>Networked Information Systems</vt:lpstr>
      <vt:lpstr>Site Coordinator</vt:lpstr>
      <vt:lpstr>Local Clinician Champion</vt:lpstr>
      <vt:lpstr>Audit and Feedback</vt:lpstr>
      <vt:lpstr>Team Approach</vt:lpstr>
      <vt:lpstr>Education</vt:lpstr>
      <vt:lpstr>TRANSLATE Scoring Rubric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TRANSLATE</dc:title>
  <dc:creator>Chet Fox</dc:creator>
  <cp:lastModifiedBy>Chet Fox</cp:lastModifiedBy>
  <cp:revision>15</cp:revision>
  <dcterms:created xsi:type="dcterms:W3CDTF">2014-06-15T20:20:43Z</dcterms:created>
  <dcterms:modified xsi:type="dcterms:W3CDTF">2014-08-20T15:24:48Z</dcterms:modified>
</cp:coreProperties>
</file>